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1pPr>
    <a:lvl2pPr indent="2286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2pPr>
    <a:lvl3pPr indent="4572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3pPr>
    <a:lvl4pPr indent="6858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4pPr>
    <a:lvl5pPr indent="9144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5pPr>
    <a:lvl6pPr indent="11430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6pPr>
    <a:lvl7pPr indent="13716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7pPr>
    <a:lvl8pPr indent="16002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8pPr>
    <a:lvl9pPr indent="1828800" latinLnBrk="0">
      <a:lnSpc>
        <a:spcPct val="117999"/>
      </a:lnSpc>
      <a:defRPr sz="44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Wide excision of tumour bearing colon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segment along the embryological planes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within complete mesenteric envelope (mesenteric LN)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• Central vascular ligation (apical LN)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• Resection of an adequate length of bowel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(5-10cm, pericolic LN)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Testo"/>
          <p:cNvSpPr txBox="1">
            <a:spLocks noGrp="1"/>
          </p:cNvSpPr>
          <p:nvPr>
            <p:ph type="title"/>
          </p:nvPr>
        </p:nvSpPr>
        <p:spPr>
          <a:xfrm>
            <a:off x="4305300" y="2059780"/>
            <a:ext cx="15773400" cy="2393159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7548563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marL="457200" indent="-457200">
              <a:lnSpc>
                <a:spcPct val="90000"/>
              </a:lnSpc>
              <a:spcBef>
                <a:spcPts val="2000"/>
              </a:spcBef>
              <a:buChar char="•"/>
              <a:defRPr sz="5600"/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/>
            </a:lvl2pPr>
            <a:lvl3pPr marL="1554477" indent="-640077">
              <a:lnSpc>
                <a:spcPct val="90000"/>
              </a:lnSpc>
              <a:spcBef>
                <a:spcPts val="2000"/>
              </a:spcBef>
              <a:defRPr sz="5600"/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963900" y="11276490"/>
            <a:ext cx="4114800" cy="492758"/>
          </a:xfrm>
          <a:prstGeom prst="rect">
            <a:avLst/>
          </a:prstGeom>
        </p:spPr>
        <p:txBody>
          <a:bodyPr lIns="68578" tIns="68578" rIns="68578" bIns="6857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>
            <a:spLocks noGrp="1"/>
          </p:cNvSpPr>
          <p:nvPr>
            <p:ph type="title"/>
          </p:nvPr>
        </p:nvSpPr>
        <p:spPr>
          <a:xfrm>
            <a:off x="4305300" y="2059780"/>
            <a:ext cx="15773400" cy="2393159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5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7548563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marL="457200" indent="-457200">
              <a:lnSpc>
                <a:spcPct val="90000"/>
              </a:lnSpc>
              <a:spcBef>
                <a:spcPts val="2000"/>
              </a:spcBef>
              <a:buChar char="•"/>
              <a:defRPr sz="5600"/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/>
            </a:lvl2pPr>
            <a:lvl3pPr marL="1554477" indent="-640077">
              <a:lnSpc>
                <a:spcPct val="90000"/>
              </a:lnSpc>
              <a:spcBef>
                <a:spcPts val="2000"/>
              </a:spcBef>
              <a:defRPr sz="5600"/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963900" y="11276490"/>
            <a:ext cx="4114800" cy="492758"/>
          </a:xfrm>
          <a:prstGeom prst="rect">
            <a:avLst/>
          </a:prstGeom>
        </p:spPr>
        <p:txBody>
          <a:bodyPr lIns="68578" tIns="68578" rIns="68578" bIns="6857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Testo"/>
          <p:cNvSpPr txBox="1">
            <a:spLocks noGrp="1"/>
          </p:cNvSpPr>
          <p:nvPr>
            <p:ph type="title"/>
          </p:nvPr>
        </p:nvSpPr>
        <p:spPr>
          <a:xfrm>
            <a:off x="4305300" y="2059780"/>
            <a:ext cx="15773400" cy="2393159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7548563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marL="457200" indent="-457200">
              <a:lnSpc>
                <a:spcPct val="90000"/>
              </a:lnSpc>
              <a:spcBef>
                <a:spcPts val="2000"/>
              </a:spcBef>
              <a:buChar char="•"/>
              <a:defRPr sz="5600"/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/>
            </a:lvl2pPr>
            <a:lvl3pPr marL="1554477" indent="-640077">
              <a:lnSpc>
                <a:spcPct val="90000"/>
              </a:lnSpc>
              <a:spcBef>
                <a:spcPts val="2000"/>
              </a:spcBef>
              <a:defRPr sz="5600"/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963900" y="11276490"/>
            <a:ext cx="4114800" cy="492758"/>
          </a:xfrm>
          <a:prstGeom prst="rect">
            <a:avLst/>
          </a:prstGeom>
        </p:spPr>
        <p:txBody>
          <a:bodyPr lIns="68578" tIns="68578" rIns="68578" bIns="6857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olo Testo"/>
          <p:cNvSpPr txBox="1">
            <a:spLocks noGrp="1"/>
          </p:cNvSpPr>
          <p:nvPr>
            <p:ph type="title"/>
          </p:nvPr>
        </p:nvSpPr>
        <p:spPr>
          <a:xfrm>
            <a:off x="4305300" y="2059780"/>
            <a:ext cx="15773400" cy="2393159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7548563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marL="457200" indent="-457200">
              <a:lnSpc>
                <a:spcPct val="90000"/>
              </a:lnSpc>
              <a:spcBef>
                <a:spcPts val="2000"/>
              </a:spcBef>
              <a:buChar char="•"/>
              <a:defRPr sz="5600"/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/>
            </a:lvl2pPr>
            <a:lvl3pPr marL="1554477" indent="-640077">
              <a:lnSpc>
                <a:spcPct val="90000"/>
              </a:lnSpc>
              <a:spcBef>
                <a:spcPts val="2000"/>
              </a:spcBef>
              <a:defRPr sz="5600"/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963900" y="11276490"/>
            <a:ext cx="4114800" cy="492758"/>
          </a:xfrm>
          <a:prstGeom prst="rect">
            <a:avLst/>
          </a:prstGeom>
        </p:spPr>
        <p:txBody>
          <a:bodyPr lIns="68578" tIns="68578" rIns="68578" bIns="6857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 txBox="1">
            <a:spLocks noGrp="1"/>
          </p:cNvSpPr>
          <p:nvPr>
            <p:ph type="title"/>
          </p:nvPr>
        </p:nvSpPr>
        <p:spPr>
          <a:xfrm>
            <a:off x="4305300" y="2059780"/>
            <a:ext cx="15773400" cy="2393159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7548563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marL="457200" indent="-457200">
              <a:lnSpc>
                <a:spcPct val="90000"/>
              </a:lnSpc>
              <a:spcBef>
                <a:spcPts val="2000"/>
              </a:spcBef>
              <a:buChar char="•"/>
              <a:defRPr sz="5600"/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/>
            </a:lvl2pPr>
            <a:lvl3pPr marL="1554477" indent="-640077">
              <a:lnSpc>
                <a:spcPct val="90000"/>
              </a:lnSpc>
              <a:spcBef>
                <a:spcPts val="2000"/>
              </a:spcBef>
              <a:defRPr sz="5600"/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963900" y="11276490"/>
            <a:ext cx="4114800" cy="492758"/>
          </a:xfrm>
          <a:prstGeom prst="rect">
            <a:avLst/>
          </a:prstGeom>
        </p:spPr>
        <p:txBody>
          <a:bodyPr lIns="68578" tIns="68578" rIns="68578" bIns="6857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Testo"/>
          <p:cNvSpPr txBox="1">
            <a:spLocks noGrp="1"/>
          </p:cNvSpPr>
          <p:nvPr>
            <p:ph type="title"/>
          </p:nvPr>
        </p:nvSpPr>
        <p:spPr>
          <a:xfrm>
            <a:off x="4305300" y="2059780"/>
            <a:ext cx="15773400" cy="2393159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7548563"/>
          </a:xfrm>
          <a:prstGeom prst="rect">
            <a:avLst/>
          </a:prstGeom>
        </p:spPr>
        <p:txBody>
          <a:bodyPr lIns="68578" tIns="68578" rIns="68578" bIns="68578">
            <a:normAutofit/>
          </a:bodyPr>
          <a:lstStyle>
            <a:lvl1pPr marL="457200" indent="-457200">
              <a:lnSpc>
                <a:spcPct val="90000"/>
              </a:lnSpc>
              <a:spcBef>
                <a:spcPts val="2000"/>
              </a:spcBef>
              <a:buChar char="•"/>
              <a:defRPr sz="5600"/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/>
            </a:lvl2pPr>
            <a:lvl3pPr marL="1554477" indent="-640077">
              <a:lnSpc>
                <a:spcPct val="90000"/>
              </a:lnSpc>
              <a:spcBef>
                <a:spcPts val="2000"/>
              </a:spcBef>
              <a:defRPr sz="5600"/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963900" y="11276490"/>
            <a:ext cx="4114800" cy="492758"/>
          </a:xfrm>
          <a:prstGeom prst="rect">
            <a:avLst/>
          </a:prstGeom>
        </p:spPr>
        <p:txBody>
          <a:bodyPr lIns="68578" tIns="68578" rIns="68578" bIns="6857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 Testo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/>
          </a:lstStyle>
          <a:p>
            <a:r>
              <a:t>Titolo Testo</a:t>
            </a:r>
          </a:p>
        </p:txBody>
      </p:sp>
      <p:sp>
        <p:nvSpPr>
          <p:cNvPr id="8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wrap="none"/>
          <a:lstStyle>
            <a:lvl1pPr defTabSz="9144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08585"/>
            <a:ext cx="4267200" cy="538480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/>
          <a:p>
            <a:r>
              <a:t>Titolo Testo</a:t>
            </a:r>
          </a:p>
        </p:txBody>
      </p:sp>
      <p:sp>
        <p:nvSpPr>
          <p:cNvPr id="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641600" marR="0" indent="-812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98800" marR="0" indent="-812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556000" marR="0" indent="-812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013200" marR="0" indent="-812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470400" marR="0" indent="-812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aolo Delrio  Chirurgia Oncologica Colorettale  I.N.T. – «Fondazione G. Pascale» - IRCCS - Napoli"/>
          <p:cNvSpPr txBox="1">
            <a:spLocks noGrp="1"/>
          </p:cNvSpPr>
          <p:nvPr>
            <p:ph type="title" idx="4294967295"/>
          </p:nvPr>
        </p:nvSpPr>
        <p:spPr>
          <a:xfrm>
            <a:off x="10294461" y="5261452"/>
            <a:ext cx="13627696" cy="50133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600" b="1">
                <a:solidFill>
                  <a:srgbClr val="1F497D"/>
                </a:solidFill>
              </a:rPr>
              <a:t>Paolo Delrio</a:t>
            </a:r>
            <a:br>
              <a:rPr sz="5600" b="1">
                <a:solidFill>
                  <a:srgbClr val="1F497D"/>
                </a:solidFill>
              </a:rPr>
            </a:br>
            <a:br>
              <a:rPr sz="5600" b="1">
                <a:solidFill>
                  <a:srgbClr val="1F497D"/>
                </a:solidFill>
              </a:rPr>
            </a:br>
            <a:r>
              <a:rPr sz="4000"/>
              <a:t>Chirurgia Oncologica Colorettale</a:t>
            </a:r>
            <a:br>
              <a:rPr sz="4000"/>
            </a:br>
            <a:br>
              <a:rPr sz="4000"/>
            </a:br>
            <a:r>
              <a:rPr sz="2800"/>
              <a:t>I.N.T. – «Fondazione G. Pascale» - IRCCS - Napoli</a:t>
            </a:r>
            <a:br>
              <a:rPr sz="2800"/>
            </a:br>
            <a:endParaRPr sz="2800"/>
          </a:p>
        </p:txBody>
      </p:sp>
      <p:sp>
        <p:nvSpPr>
          <p:cNvPr id="90" name="CME, CVL, D3: standard of care or surgical fashion?"/>
          <p:cNvSpPr txBox="1">
            <a:spLocks noGrp="1"/>
          </p:cNvSpPr>
          <p:nvPr>
            <p:ph type="body" sz="quarter" idx="4294967295"/>
          </p:nvPr>
        </p:nvSpPr>
        <p:spPr>
          <a:xfrm>
            <a:off x="12533577" y="685348"/>
            <a:ext cx="10438855" cy="41360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557784">
              <a:spcBef>
                <a:spcPts val="1400"/>
              </a:spcBef>
              <a:buSzTx/>
              <a:buFontTx/>
              <a:buNone/>
              <a:tabLst>
                <a:tab pos="165100" algn="l"/>
                <a:tab pos="546100" algn="l"/>
              </a:tabLst>
              <a:defRPr sz="8540" b="1">
                <a:solidFill>
                  <a:srgbClr val="0433FF"/>
                </a:solid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r>
              <a:t>CME, CVL, D3: standard of care or surgical fashion?</a:t>
            </a:r>
          </a:p>
        </p:txBody>
      </p:sp>
      <p:grpSp>
        <p:nvGrpSpPr>
          <p:cNvPr id="93" name="image.png"/>
          <p:cNvGrpSpPr/>
          <p:nvPr/>
        </p:nvGrpSpPr>
        <p:grpSpPr>
          <a:xfrm>
            <a:off x="14657040" y="10714849"/>
            <a:ext cx="5816601" cy="1549401"/>
            <a:chOff x="0" y="0"/>
            <a:chExt cx="5816600" cy="1549400"/>
          </a:xfrm>
        </p:grpSpPr>
        <p:pic>
          <p:nvPicPr>
            <p:cNvPr id="92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5410200" cy="110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16600" cy="1549400"/>
            </a:xfrm>
            <a:prstGeom prst="rect">
              <a:avLst/>
            </a:prstGeom>
            <a:effectLst/>
          </p:spPr>
        </p:pic>
      </p:grpSp>
      <p:pic>
        <p:nvPicPr>
          <p:cNvPr id="94" name="Screenshot 2026-05-07 alle 16.22.29.png" descr="Screenshot 2026-05-07 alle 16.22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57" y="0"/>
            <a:ext cx="969818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44" name="steps.png" descr="ste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55" y="4681956"/>
            <a:ext cx="11019485" cy="435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ica definition.png" descr="sica defini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76" y="36478"/>
            <a:ext cx="11485591" cy="440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464_2022_9548_MOESM3_ESM.tif" descr="464_2022_9548_MOESM3_ESM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44" y="9272951"/>
            <a:ext cx="10437307" cy="435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creenshot 2026-05-08 alle 21.57.22.png" descr="Screenshot 2026-05-08 alle 21.57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3461" y="616755"/>
            <a:ext cx="12058898" cy="5085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creenshot 2026-05-08 alle 21.58.00.png" descr="Screenshot 2026-05-08 alle 21.58.0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593" y="6231594"/>
            <a:ext cx="12544635" cy="5234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51" name="open book model.png" descr="open book mod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0" y="6672953"/>
            <a:ext cx="10619383" cy="5437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trey.png" descr="str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6" y="1602963"/>
            <a:ext cx="11148313" cy="367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ritical view 2.png" descr="critical view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995" y="6384016"/>
            <a:ext cx="12993015" cy="6672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ritical view image.png" descr="critical view 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6885" y="562205"/>
            <a:ext cx="12574275" cy="5546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xfrm>
            <a:off x="-1512435" y="-224766"/>
            <a:ext cx="16459201" cy="2286001"/>
          </a:xfrm>
          <a:prstGeom prst="rect">
            <a:avLst/>
          </a:prstGeom>
        </p:spPr>
        <p:txBody>
          <a:bodyPr/>
          <a:lstStyle/>
          <a:p>
            <a:r>
              <a:t>Training and Standardization</a:t>
            </a:r>
          </a:p>
        </p:txBody>
      </p:sp>
      <p:sp>
        <p:nvSpPr>
          <p:cNvPr id="157" name="TextBox 2"/>
          <p:cNvSpPr txBox="1"/>
          <p:nvPr/>
        </p:nvSpPr>
        <p:spPr>
          <a:xfrm>
            <a:off x="13983896" y="1498768"/>
            <a:ext cx="16276321" cy="1937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defRPr sz="4000"/>
            </a:pPr>
            <a:r>
              <a:t>- Requires anatomical expertise and skill</a:t>
            </a:r>
          </a:p>
          <a:p>
            <a:pPr defTabSz="914400">
              <a:defRPr sz="4000"/>
            </a:pPr>
            <a:r>
              <a:t>- Training programs and mentorship needed</a:t>
            </a:r>
          </a:p>
          <a:p>
            <a:pPr defTabSz="914400">
              <a:defRPr sz="4000"/>
            </a:pPr>
            <a:r>
              <a:t>- Ongoing international standardization efforts</a:t>
            </a:r>
          </a:p>
        </p:txBody>
      </p:sp>
      <p:pic>
        <p:nvPicPr>
          <p:cNvPr id="158" name="right study.png" descr="right stud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4" y="1548251"/>
            <a:ext cx="13023086" cy="553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right study CAT .png" descr="right study CAT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47" y="7215599"/>
            <a:ext cx="9216984" cy="6637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khan.png" descr="kh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703" y="3953442"/>
            <a:ext cx="8823350" cy="326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korea.png" descr="kore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2166" y="8435487"/>
            <a:ext cx="10522323" cy="4198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Rettangolo Rettangolo" descr="Rettangolo Rettangolo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880230" y="1324599"/>
            <a:ext cx="9986335" cy="2286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66" name="pioneer.png" descr="pione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14" y="-32979"/>
            <a:ext cx="14579683" cy="5331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oneer levels of radicality.png" descr="pioneer levels of radical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93" y="6110308"/>
            <a:ext cx="18467214" cy="6567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70" name="postoperative CT CHECK.png" descr="postoperative CT 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74" y="-120724"/>
            <a:ext cx="11645816" cy="6973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tumps.png" descr="stum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817" y="6692438"/>
            <a:ext cx="11121985" cy="6832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ostoperative check image.png" descr="postoperative check 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628" y="2972064"/>
            <a:ext cx="12172646" cy="8865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75" name="randomised, controlled, phase 3, superiority, trial…"/>
          <p:cNvSpPr txBox="1"/>
          <p:nvPr/>
        </p:nvSpPr>
        <p:spPr>
          <a:xfrm>
            <a:off x="15812399" y="2133813"/>
            <a:ext cx="7589818" cy="76740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randomised, controlled, phase 3, superiority, trial </a:t>
            </a:r>
          </a:p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17 hospitals in 9 provinces of Chinaprimary endpoint 3-year disease-free survival</a:t>
            </a:r>
          </a:p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secondary outcomes</a:t>
            </a:r>
          </a:p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intraoperative surgical complications </a:t>
            </a:r>
          </a:p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postoperative complications within 30 days </a:t>
            </a:r>
          </a:p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mortality (death from any cause within 30 days of surgery)</a:t>
            </a:r>
          </a:p>
          <a:p>
            <a:pPr defTabSz="914400">
              <a:lnSpc>
                <a:spcPts val="8400"/>
              </a:lnSpc>
              <a:spcBef>
                <a:spcPts val="2400"/>
              </a:spcBef>
              <a:tabLst>
                <a:tab pos="279400" algn="l"/>
                <a:tab pos="914400" algn="l"/>
              </a:tabLst>
              <a:defRPr sz="2700">
                <a:solidFill>
                  <a:srgbClr val="4949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central lymph node metastasis rate in the CME group</a:t>
            </a:r>
          </a:p>
        </p:txBody>
      </p:sp>
      <p:pic>
        <p:nvPicPr>
          <p:cNvPr id="176" name="lai xu title.png" descr="lai xu 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60" y="-326861"/>
            <a:ext cx="15196706" cy="4995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ai xu table.png" descr="lai xu 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158" y="4605667"/>
            <a:ext cx="12147303" cy="911820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ttangolo"/>
          <p:cNvSpPr/>
          <p:nvPr/>
        </p:nvSpPr>
        <p:spPr>
          <a:xfrm>
            <a:off x="1558876" y="9395067"/>
            <a:ext cx="11035105" cy="487681"/>
          </a:xfrm>
          <a:prstGeom prst="rect">
            <a:avLst/>
          </a:prstGeom>
          <a:ln w="50800">
            <a:solidFill>
              <a:schemeClr val="accent1"/>
            </a:solidFill>
            <a:bevel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79" name="More Complications?"/>
          <p:cNvSpPr txBox="1">
            <a:spLocks noGrp="1"/>
          </p:cNvSpPr>
          <p:nvPr>
            <p:ph type="title" idx="4294967295"/>
          </p:nvPr>
        </p:nvSpPr>
        <p:spPr>
          <a:xfrm>
            <a:off x="15835624" y="248277"/>
            <a:ext cx="7973517" cy="2286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6600" b="1"/>
            </a:lvl1pPr>
          </a:lstStyle>
          <a:p>
            <a:r>
              <a:t>More Complications?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82" name="de giuli COME IN .png" descr="de giuli COME IN 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804" y="-168151"/>
            <a:ext cx="13886390" cy="7964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de giuli table.png" descr="de giuli 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67" y="2751382"/>
            <a:ext cx="10285652" cy="1039818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More Complications?"/>
          <p:cNvSpPr txBox="1">
            <a:spLocks noGrp="1"/>
          </p:cNvSpPr>
          <p:nvPr>
            <p:ph type="title" idx="4294967295"/>
          </p:nvPr>
        </p:nvSpPr>
        <p:spPr>
          <a:xfrm>
            <a:off x="14904715" y="808288"/>
            <a:ext cx="7973517" cy="2286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6600" b="1"/>
            </a:lvl1pPr>
          </a:lstStyle>
          <a:p>
            <a:r>
              <a:t>More Complications?</a:t>
            </a:r>
          </a:p>
        </p:txBody>
      </p:sp>
      <p:sp>
        <p:nvSpPr>
          <p:cNvPr id="185" name="morbidity rates were acceptable and similar to the conventional approach but…"/>
          <p:cNvSpPr txBox="1"/>
          <p:nvPr/>
        </p:nvSpPr>
        <p:spPr>
          <a:xfrm>
            <a:off x="4727630" y="7853920"/>
            <a:ext cx="6752547" cy="53898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3200">
                <a:latin typeface="+mj-lt"/>
                <a:ea typeface="+mj-ea"/>
                <a:cs typeface="+mj-cs"/>
                <a:sym typeface="Times Roman"/>
              </a:defRPr>
            </a:pPr>
            <a:r>
              <a:t>morbidity rates were acceptable and </a:t>
            </a:r>
          </a:p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3200">
                <a:latin typeface="+mj-lt"/>
                <a:ea typeface="+mj-ea"/>
                <a:cs typeface="+mj-cs"/>
                <a:sym typeface="Times Roman"/>
              </a:defRPr>
            </a:pPr>
            <a:r>
              <a:t>similar to the conventional approach but</a:t>
            </a:r>
          </a:p>
          <a:p>
            <a:pPr lvl="1"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3200" b="1">
                <a:latin typeface="+mj-lt"/>
                <a:ea typeface="+mj-ea"/>
                <a:cs typeface="+mj-cs"/>
                <a:sym typeface="Times Roman"/>
              </a:defRPr>
            </a:pPr>
            <a:r>
              <a:t>A word of caution for: </a:t>
            </a:r>
          </a:p>
          <a:p>
            <a:pPr marL="701842" lvl="1" indent="-320842" defTabSz="914400">
              <a:spcBef>
                <a:spcPts val="2400"/>
              </a:spcBef>
              <a:buSzPct val="100000"/>
              <a:buChar char="•"/>
              <a:tabLst>
                <a:tab pos="279400" algn="l"/>
                <a:tab pos="914400" algn="l"/>
              </a:tabLst>
              <a:defRPr sz="3200">
                <a:latin typeface="+mj-lt"/>
                <a:ea typeface="+mj-ea"/>
                <a:cs typeface="+mj-cs"/>
                <a:sym typeface="Times Roman"/>
              </a:defRPr>
            </a:pPr>
            <a:r>
              <a:t>high BMI</a:t>
            </a:r>
          </a:p>
          <a:p>
            <a:pPr marL="701842" lvl="1" indent="-320842" defTabSz="914400">
              <a:spcBef>
                <a:spcPts val="2400"/>
              </a:spcBef>
              <a:buSzPct val="100000"/>
              <a:buChar char="•"/>
              <a:tabLst>
                <a:tab pos="279400" algn="l"/>
                <a:tab pos="914400" algn="l"/>
              </a:tabLst>
              <a:defRPr sz="3200">
                <a:latin typeface="+mj-lt"/>
                <a:ea typeface="+mj-ea"/>
                <a:cs typeface="+mj-cs"/>
                <a:sym typeface="Times Roman"/>
              </a:defRPr>
            </a:pPr>
            <a:r>
              <a:t>clinical N2 </a:t>
            </a:r>
          </a:p>
          <a:p>
            <a:pPr marL="701842" lvl="1" indent="-320842" defTabSz="914400">
              <a:spcBef>
                <a:spcPts val="2400"/>
              </a:spcBef>
              <a:buSzPct val="100000"/>
              <a:buChar char="•"/>
              <a:tabLst>
                <a:tab pos="279400" algn="l"/>
                <a:tab pos="914400" algn="l"/>
              </a:tabLst>
              <a:defRPr sz="3200">
                <a:latin typeface="+mj-lt"/>
                <a:ea typeface="+mj-ea"/>
                <a:cs typeface="+mj-cs"/>
                <a:sym typeface="Times Roman"/>
              </a:defRPr>
            </a:pPr>
            <a:r>
              <a:t>T4 disease</a:t>
            </a:r>
          </a:p>
          <a:p>
            <a:pPr marL="701842" lvl="1" indent="-320842" defTabSz="914400">
              <a:spcBef>
                <a:spcPts val="2400"/>
              </a:spcBef>
              <a:buSzPct val="100000"/>
              <a:buChar char="•"/>
              <a:tabLst>
                <a:tab pos="279400" algn="l"/>
                <a:tab pos="914400" algn="l"/>
              </a:tabLst>
              <a:defRPr sz="3200">
                <a:latin typeface="+mj-lt"/>
                <a:ea typeface="+mj-ea"/>
                <a:cs typeface="+mj-cs"/>
                <a:sym typeface="Times Roman"/>
              </a:defRPr>
            </a:pPr>
            <a:r>
              <a:t>tumor size ≥6 cm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917056" y="12835872"/>
            <a:ext cx="504544" cy="483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88" name="lai xu title.png" descr="lai xu 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37" y="399013"/>
            <a:ext cx="13769244" cy="452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N YELD"/>
          <p:cNvSpPr txBox="1"/>
          <p:nvPr/>
        </p:nvSpPr>
        <p:spPr>
          <a:xfrm>
            <a:off x="5879237" y="21014"/>
            <a:ext cx="3216044" cy="10986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7200"/>
            </a:lvl1pPr>
          </a:lstStyle>
          <a:p>
            <a:r>
              <a:t>LN YELD</a:t>
            </a:r>
          </a:p>
        </p:txBody>
      </p:sp>
      <p:pic>
        <p:nvPicPr>
          <p:cNvPr id="190" name="LU YELD.png" descr="LU YE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3" y="4614200"/>
            <a:ext cx="9913974" cy="823047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ttangolo"/>
          <p:cNvSpPr/>
          <p:nvPr/>
        </p:nvSpPr>
        <p:spPr>
          <a:xfrm>
            <a:off x="876380" y="12016032"/>
            <a:ext cx="9454415" cy="303633"/>
          </a:xfrm>
          <a:prstGeom prst="rect">
            <a:avLst/>
          </a:prstGeom>
          <a:ln w="50800">
            <a:solidFill>
              <a:schemeClr val="accent1"/>
            </a:solidFill>
            <a:bevel/>
          </a:ln>
        </p:spPr>
        <p:txBody>
          <a:bodyPr lIns="91437" tIns="91437" rIns="91437" bIns="91437"/>
          <a:lstStyle/>
          <a:p>
            <a:endParaRPr/>
          </a:p>
        </p:txBody>
      </p:sp>
      <p:pic>
        <p:nvPicPr>
          <p:cNvPr id="192" name="balciscueta.png" descr="balciscue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397" y="-53344"/>
            <a:ext cx="11775845" cy="4480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aciliscueta table 1.png" descr="baciliscueta table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5297" y="4684910"/>
            <a:ext cx="9739380" cy="826371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LN YELD"/>
          <p:cNvSpPr txBox="1"/>
          <p:nvPr/>
        </p:nvSpPr>
        <p:spPr>
          <a:xfrm>
            <a:off x="11845887" y="11847463"/>
            <a:ext cx="1705810" cy="6407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LN YELD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xfrm>
            <a:off x="14766401" y="69644"/>
            <a:ext cx="7973517" cy="2286001"/>
          </a:xfrm>
          <a:prstGeom prst="rect">
            <a:avLst/>
          </a:prstGeom>
        </p:spPr>
        <p:txBody>
          <a:bodyPr/>
          <a:lstStyle/>
          <a:p>
            <a:r>
              <a:t>Does it fit for all?</a:t>
            </a:r>
          </a:p>
        </p:txBody>
      </p:sp>
      <p:sp>
        <p:nvSpPr>
          <p:cNvPr id="197" name="No metastatic LNs were found at the root of the middle colic artery for tumors from the appendix to ascending colon.…"/>
          <p:cNvSpPr txBox="1"/>
          <p:nvPr/>
        </p:nvSpPr>
        <p:spPr>
          <a:xfrm>
            <a:off x="1088096" y="6317166"/>
            <a:ext cx="9869507" cy="648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4600">
                <a:latin typeface="+mj-lt"/>
                <a:ea typeface="+mj-ea"/>
                <a:cs typeface="+mj-cs"/>
                <a:sym typeface="Times Roman"/>
              </a:defRPr>
            </a:pPr>
            <a:r>
              <a:t>No metastatic LNs were found at the root of the middle colic artery for tumors from the appendix to ascending colon.</a:t>
            </a:r>
          </a:p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4600">
                <a:latin typeface="+mj-lt"/>
                <a:ea typeface="+mj-ea"/>
                <a:cs typeface="+mj-cs"/>
                <a:sym typeface="Times Roman"/>
              </a:defRPr>
            </a:pPr>
            <a:r>
              <a:t>no metastatic LNs at the root of the ileocolic artery for tumors located in the hepatic flexure colon and proximal transverse colon. </a:t>
            </a:r>
          </a:p>
        </p:txBody>
      </p:sp>
      <p:pic>
        <p:nvPicPr>
          <p:cNvPr id="198" name="pioneer.png" descr="pione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1" y="131295"/>
            <a:ext cx="13457081" cy="4920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oneer lNY.png" descr="pioneer lN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3331" y="2275627"/>
            <a:ext cx="10413243" cy="10852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02" name="imit_a_2405544_uf0001_c.jpg" descr="imit_a_2405544_uf0001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07" y="4086177"/>
            <a:ext cx="17974027" cy="9670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hayashy.png" descr="hayas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6" y="-61079"/>
            <a:ext cx="10234071" cy="397786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oes it fit for all?"/>
          <p:cNvSpPr txBox="1">
            <a:spLocks noGrp="1"/>
          </p:cNvSpPr>
          <p:nvPr>
            <p:ph type="title" idx="4294967295"/>
          </p:nvPr>
        </p:nvSpPr>
        <p:spPr>
          <a:xfrm>
            <a:off x="14301241" y="704789"/>
            <a:ext cx="7973518" cy="2286001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8536" b="1"/>
            </a:lvl1pPr>
          </a:lstStyle>
          <a:p>
            <a:r>
              <a:t>Does it fit for all?</a:t>
            </a:r>
          </a:p>
        </p:txBody>
      </p:sp>
      <p:pic>
        <p:nvPicPr>
          <p:cNvPr id="205" name="Rettangolo Rettangolo" descr="Rettangolo Rettangol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863" y="9247084"/>
            <a:ext cx="6163966" cy="27432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what do we surgeons talk about…."/>
          <p:cNvSpPr txBox="1">
            <a:spLocks noGrp="1"/>
          </p:cNvSpPr>
          <p:nvPr>
            <p:ph type="title" idx="4294967295"/>
          </p:nvPr>
        </p:nvSpPr>
        <p:spPr>
          <a:xfrm>
            <a:off x="1636708" y="-1888755"/>
            <a:ext cx="17246105" cy="437812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596645" indent="-596645" defTabSz="1060703">
              <a:defRPr sz="7075" b="1"/>
            </a:pPr>
            <a:br/>
            <a:br/>
            <a:r>
              <a:t>what do we surgeons talk about…. </a:t>
            </a:r>
            <a:br/>
            <a:endParaRPr/>
          </a:p>
        </p:txBody>
      </p:sp>
      <p:sp>
        <p:nvSpPr>
          <p:cNvPr id="97" name="HOW MUCH I DO IT…"/>
          <p:cNvSpPr txBox="1">
            <a:spLocks noGrp="1"/>
          </p:cNvSpPr>
          <p:nvPr>
            <p:ph type="body" sz="quarter" idx="4294967295"/>
          </p:nvPr>
        </p:nvSpPr>
        <p:spPr>
          <a:xfrm>
            <a:off x="743935" y="2274581"/>
            <a:ext cx="7005043" cy="55532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41684" indent="-641684" algn="just">
              <a:lnSpc>
                <a:spcPct val="140000"/>
              </a:lnSpc>
              <a:spcBef>
                <a:spcPts val="900"/>
              </a:spcBef>
              <a:buFontTx/>
              <a:buChar char="•"/>
              <a:defRPr sz="4800" b="1"/>
            </a:pPr>
            <a:r>
              <a:t>HOW MUCH I DO IT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FontTx/>
              <a:buChar char="•"/>
              <a:defRPr sz="4800"/>
            </a:pPr>
            <a:r>
              <a:t>sometimes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FontTx/>
              <a:buChar char="•"/>
              <a:defRPr sz="4800"/>
            </a:pPr>
            <a:r>
              <a:t>always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FontTx/>
              <a:buChar char="•"/>
              <a:defRPr sz="4800"/>
            </a:pPr>
            <a:r>
              <a:t>when it is needed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FontTx/>
              <a:buChar char="•"/>
              <a:defRPr sz="4800"/>
            </a:pPr>
            <a:r>
              <a:t>when it happens!!!</a:t>
            </a:r>
          </a:p>
        </p:txBody>
      </p:sp>
      <p:sp>
        <p:nvSpPr>
          <p:cNvPr id="98" name="CME = SEX"/>
          <p:cNvSpPr txBox="1"/>
          <p:nvPr/>
        </p:nvSpPr>
        <p:spPr>
          <a:xfrm>
            <a:off x="10344636" y="2022969"/>
            <a:ext cx="9199961" cy="2303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14400"/>
            </a:lvl1pPr>
          </a:lstStyle>
          <a:p>
            <a:r>
              <a:t>CME = SEX</a:t>
            </a:r>
          </a:p>
        </p:txBody>
      </p:sp>
      <p:sp>
        <p:nvSpPr>
          <p:cNvPr id="99" name="HOW I DO IT…"/>
          <p:cNvSpPr txBox="1"/>
          <p:nvPr/>
        </p:nvSpPr>
        <p:spPr>
          <a:xfrm>
            <a:off x="1068017" y="8450333"/>
            <a:ext cx="6356879" cy="3898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641684" indent="-641684" algn="just">
              <a:lnSpc>
                <a:spcPct val="140000"/>
              </a:lnSpc>
              <a:spcBef>
                <a:spcPts val="900"/>
              </a:spcBef>
              <a:buSzPct val="100000"/>
              <a:buChar char="•"/>
              <a:defRPr sz="4400" b="1"/>
            </a:pPr>
            <a:r>
              <a:t>HOW I DO IT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SzPct val="100000"/>
              <a:buChar char="•"/>
              <a:defRPr sz="4400"/>
            </a:pPr>
            <a:r>
              <a:t>Down to up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SzPct val="100000"/>
              <a:buChar char="•"/>
              <a:defRPr sz="4400"/>
            </a:pPr>
            <a:r>
              <a:t>Up to down</a:t>
            </a:r>
          </a:p>
          <a:p>
            <a:pPr marL="1022684" lvl="1" indent="-641684" algn="just">
              <a:lnSpc>
                <a:spcPct val="140000"/>
              </a:lnSpc>
              <a:spcBef>
                <a:spcPts val="900"/>
              </a:spcBef>
              <a:buSzPct val="100000"/>
              <a:buChar char="•"/>
              <a:defRPr sz="4400"/>
            </a:pPr>
            <a:r>
              <a:t>Between the legs!!!!</a:t>
            </a:r>
          </a:p>
        </p:txBody>
      </p:sp>
      <p:pic>
        <p:nvPicPr>
          <p:cNvPr id="100" name="due-anziani-seduti-un-tavolo-al-bar-e-conversano-da-con-una-conversazione-isolata-su-sfondo-bianco-235200623.jpeg" descr="due-anziani-seduti-un-tavolo-al-bar-e-conversano-da-con-una-conversazione-isolata-su-sfondo-bianco-2352006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90" y="4937149"/>
            <a:ext cx="12598401" cy="840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2" animBg="1" advAuto="0"/>
      <p:bldP spid="98" grpId="1" animBg="1" advAuto="0"/>
      <p:bldP spid="99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relarc.png" descr="rela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" y="444925"/>
            <a:ext cx="14256375" cy="544186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1,072 patients…"/>
          <p:cNvSpPr txBox="1"/>
          <p:nvPr/>
        </p:nvSpPr>
        <p:spPr>
          <a:xfrm>
            <a:off x="13238202" y="5115559"/>
            <a:ext cx="10743130" cy="9326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4000" b="1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1,072 patients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536 CME 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536 patients D2 dissection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995 patients primary analysis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4000" b="1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3-year DFS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86.1% CME group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81.9% D2 group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4000" b="1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3-year OS 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94.7% CME group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92.6% D2 group</a:t>
            </a:r>
          </a:p>
          <a:p>
            <a:pPr defTabSz="914400">
              <a:defRPr sz="4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0" name="No evidence of superior DFS outcome for CME compared with standard D2 lymph node dissection…"/>
          <p:cNvSpPr txBox="1"/>
          <p:nvPr/>
        </p:nvSpPr>
        <p:spPr>
          <a:xfrm>
            <a:off x="1527663" y="6602454"/>
            <a:ext cx="8369519" cy="500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defRPr sz="3200" b="1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 evidence of superior DFS outcome for CME compared with standard D2 lymph node dissection </a:t>
            </a:r>
          </a:p>
          <a:p>
            <a:pPr defTabSz="914400">
              <a:defRPr sz="32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3200" b="1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Standard D2 dissection should be the routine procedure for these patients. </a:t>
            </a:r>
          </a:p>
          <a:p>
            <a:pPr defTabSz="914400">
              <a:defRPr sz="32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3200" b="1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CME should only be considered in patients with obvious mesocolic lymph node involvement.</a:t>
            </a:r>
          </a:p>
        </p:txBody>
      </p:sp>
      <p:sp>
        <p:nvSpPr>
          <p:cNvPr id="211" name="Does it fit for all?"/>
          <p:cNvSpPr txBox="1"/>
          <p:nvPr/>
        </p:nvSpPr>
        <p:spPr>
          <a:xfrm>
            <a:off x="14623008" y="1804089"/>
            <a:ext cx="7973517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ctr" defTabSz="886968">
              <a:defRPr sz="8536" b="1"/>
            </a:lvl1pPr>
          </a:lstStyle>
          <a:p>
            <a:r>
              <a:t>Does it fit for all?</a:t>
            </a:r>
          </a:p>
        </p:txBody>
      </p:sp>
      <p:pic>
        <p:nvPicPr>
          <p:cNvPr id="212" name="Rettangolo Rettangolo" descr="Rettangolo Rettangolo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58" y="9728689"/>
            <a:ext cx="8568298" cy="2286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16" name="benz resectat.png" descr="benz resecta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4" y="216406"/>
            <a:ext cx="16832187" cy="5616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urvival curves.png" descr="survival curv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114" y="6325879"/>
            <a:ext cx="8773542" cy="651151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Does it fit for all?"/>
          <p:cNvSpPr txBox="1">
            <a:spLocks noGrp="1"/>
          </p:cNvSpPr>
          <p:nvPr>
            <p:ph type="title" idx="4294967295"/>
          </p:nvPr>
        </p:nvSpPr>
        <p:spPr>
          <a:xfrm>
            <a:off x="2043493" y="8438634"/>
            <a:ext cx="7467997" cy="2286001"/>
          </a:xfrm>
          <a:prstGeom prst="rect">
            <a:avLst/>
          </a:prstGeom>
        </p:spPr>
        <p:txBody>
          <a:bodyPr>
            <a:normAutofit/>
          </a:bodyPr>
          <a:lstStyle>
            <a:lvl1pPr defTabSz="832104">
              <a:defRPr sz="8008" b="1"/>
            </a:lvl1pPr>
          </a:lstStyle>
          <a:p>
            <a:r>
              <a:t>Does it fit for all?</a:t>
            </a:r>
          </a:p>
        </p:txBody>
      </p:sp>
      <p:pic>
        <p:nvPicPr>
          <p:cNvPr id="219" name="Rettangolo Rettangolo" descr="Rettangolo Rettangol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348297" y="9220200"/>
            <a:ext cx="5039321" cy="38290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917056" y="12835872"/>
            <a:ext cx="504544" cy="483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23" name="bertelsen graph.png" descr="bertelsen gra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306" y="5165539"/>
            <a:ext cx="5778425" cy="800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iani title.png" descr="siani tit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2" y="-56038"/>
            <a:ext cx="11154586" cy="4855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iani graph.png" descr="siani grap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4933" y="6015571"/>
            <a:ext cx="6317733" cy="531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bertelsen graph.png" descr="bertelsen gra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00" y="5214247"/>
            <a:ext cx="5455783" cy="7559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Rettangolo Rettangolo" descr="Rettangolo Rettangolo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250" y="5878679"/>
            <a:ext cx="8045780" cy="7170571"/>
          </a:xfrm>
          <a:prstGeom prst="rect">
            <a:avLst/>
          </a:prstGeom>
        </p:spPr>
      </p:pic>
      <p:sp>
        <p:nvSpPr>
          <p:cNvPr id="229" name="Does it fit for all?"/>
          <p:cNvSpPr txBox="1"/>
          <p:nvPr/>
        </p:nvSpPr>
        <p:spPr>
          <a:xfrm>
            <a:off x="14623008" y="1804089"/>
            <a:ext cx="7973517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ctr" defTabSz="886968">
              <a:defRPr sz="8536" b="1"/>
            </a:lvl1pPr>
          </a:lstStyle>
          <a:p>
            <a:r>
              <a:t>Does it fit for all?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32" name="Screenshot 2026-05-08 alle 22.04.18.png" descr="Screenshot 2026-05-08 alle 22.04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1" y="341863"/>
            <a:ext cx="8760330" cy="4216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shot 2026-05-08 alle 22.06.32.png" descr="Screenshot 2026-05-08 alle 22.06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918" y="252263"/>
            <a:ext cx="8929237" cy="9719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shot 2026-05-08 alle 22.06.46.png" descr="Screenshot 2026-05-08 alle 22.06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552" y="854232"/>
            <a:ext cx="7286104" cy="956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reenshot 2026-05-08 alle 22.04.52.png" descr="Screenshot 2026-05-08 alle 22.04.5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783" y="5788350"/>
            <a:ext cx="9971643" cy="3839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reenshot 2026-05-08 alle 22.11.48.png" descr="Screenshot 2026-05-08 alle 22.11.4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65" y="10111657"/>
            <a:ext cx="9842508" cy="357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Rettangolo Rettangolo" descr="Rettangolo Rettangolo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76405" y="10857933"/>
            <a:ext cx="9851228" cy="2729002"/>
          </a:xfrm>
          <a:prstGeom prst="rect">
            <a:avLst/>
          </a:prstGeom>
        </p:spPr>
      </p:pic>
      <p:pic>
        <p:nvPicPr>
          <p:cNvPr id="239" name="Rettangolo Rettangolo" descr="Rettangolo Rettangolo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999402" y="5601119"/>
            <a:ext cx="3084387" cy="41128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onclusions: I am not convinced"/>
          <p:cNvSpPr txBox="1">
            <a:spLocks noGrp="1"/>
          </p:cNvSpPr>
          <p:nvPr>
            <p:ph type="title" idx="4294967295"/>
          </p:nvPr>
        </p:nvSpPr>
        <p:spPr>
          <a:xfrm>
            <a:off x="2941947" y="-530380"/>
            <a:ext cx="16459201" cy="2286002"/>
          </a:xfrm>
          <a:prstGeom prst="rect">
            <a:avLst/>
          </a:prstGeom>
        </p:spPr>
        <p:txBody>
          <a:bodyPr>
            <a:normAutofit/>
          </a:bodyPr>
          <a:lstStyle>
            <a:lvl1pPr defTabSz="1719072">
              <a:defRPr sz="8272"/>
            </a:lvl1pPr>
          </a:lstStyle>
          <a:p>
            <a:r>
              <a:t>    conclusions: I am not convinced </a:t>
            </a:r>
          </a:p>
        </p:txBody>
      </p:sp>
      <p:sp>
        <p:nvSpPr>
          <p:cNvPr id="243" name="Stage III seems favored in DFS and OS…"/>
          <p:cNvSpPr txBox="1">
            <a:spLocks noGrp="1"/>
          </p:cNvSpPr>
          <p:nvPr>
            <p:ph type="body" idx="4294967295"/>
          </p:nvPr>
        </p:nvSpPr>
        <p:spPr>
          <a:xfrm>
            <a:off x="3077673" y="2133239"/>
            <a:ext cx="18063767" cy="101607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474" indent="-363474" defTabSz="969263">
              <a:lnSpc>
                <a:spcPct val="250000"/>
              </a:lnSpc>
              <a:spcBef>
                <a:spcPts val="600"/>
              </a:spcBef>
              <a:buChar char="•"/>
              <a:defRPr sz="4769"/>
            </a:pPr>
            <a:r>
              <a:t>Stage III seems favored in DFS and OS</a:t>
            </a:r>
          </a:p>
          <a:p>
            <a:pPr marL="363474" indent="-363474" defTabSz="969263">
              <a:lnSpc>
                <a:spcPct val="250000"/>
              </a:lnSpc>
              <a:spcBef>
                <a:spcPts val="600"/>
              </a:spcBef>
              <a:buChar char="•"/>
              <a:defRPr sz="4769"/>
            </a:pPr>
            <a:r>
              <a:t>Common lexicon, need to be standardized and verified </a:t>
            </a:r>
          </a:p>
          <a:p>
            <a:pPr marL="363474" indent="-363474" defTabSz="969263">
              <a:lnSpc>
                <a:spcPct val="250000"/>
              </a:lnSpc>
              <a:spcBef>
                <a:spcPts val="600"/>
              </a:spcBef>
              <a:buChar char="•"/>
              <a:defRPr sz="4769"/>
            </a:pPr>
            <a:r>
              <a:t>Difficult surgical procedure and CT angiography is mandatory</a:t>
            </a:r>
          </a:p>
          <a:p>
            <a:pPr marL="363474" indent="-363474" defTabSz="969263">
              <a:lnSpc>
                <a:spcPct val="250000"/>
              </a:lnSpc>
              <a:spcBef>
                <a:spcPts val="600"/>
              </a:spcBef>
              <a:buChar char="•"/>
              <a:defRPr sz="4769"/>
            </a:pPr>
            <a:r>
              <a:t>Training means that it should be done extensively to reach proficiency in those cases in which is needed </a:t>
            </a:r>
          </a:p>
          <a:p>
            <a:pPr marL="363474" indent="-363474" defTabSz="969263">
              <a:lnSpc>
                <a:spcPct val="250000"/>
              </a:lnSpc>
              <a:spcBef>
                <a:spcPts val="600"/>
              </a:spcBef>
              <a:buChar char="•"/>
              <a:defRPr sz="4769"/>
            </a:pPr>
            <a:r>
              <a:t>Robotics can help the training process and standardization  </a:t>
            </a:r>
          </a:p>
        </p:txBody>
      </p:sp>
      <p:pic>
        <p:nvPicPr>
          <p:cNvPr id="244" name="Rettangolo Rettangolo" descr="Rettangolo Rettangolo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93759" y="2484971"/>
            <a:ext cx="19112948" cy="1633049"/>
          </a:xfrm>
          <a:prstGeom prst="rect">
            <a:avLst/>
          </a:prstGeom>
        </p:spPr>
      </p:pic>
      <p:pic>
        <p:nvPicPr>
          <p:cNvPr id="246" name="Rettangolo Rettangolo" descr="Rettangolo Rettangolo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59" y="8345078"/>
            <a:ext cx="19112948" cy="39488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1.png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1" y="127000"/>
            <a:ext cx="11798301" cy="366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2.png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7941" y="2940749"/>
            <a:ext cx="3990338" cy="316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3.png" descr="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784" y="7622478"/>
            <a:ext cx="4604866" cy="3742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4.png" descr="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2748" y="2794872"/>
            <a:ext cx="5220257" cy="345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5.png" descr="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6178" y="7883673"/>
            <a:ext cx="3990339" cy="321965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when it all started…."/>
          <p:cNvSpPr txBox="1">
            <a:spLocks noGrp="1"/>
          </p:cNvSpPr>
          <p:nvPr>
            <p:ph type="title" idx="4294967295"/>
          </p:nvPr>
        </p:nvSpPr>
        <p:spPr>
          <a:xfrm>
            <a:off x="11964898" y="554297"/>
            <a:ext cx="13619988" cy="14839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1028700" indent="-1028700">
              <a:defRPr sz="8200" b="1"/>
            </a:lvl1pPr>
          </a:lstStyle>
          <a:p>
            <a:r>
              <a:t>when it all started….</a:t>
            </a:r>
          </a:p>
        </p:txBody>
      </p:sp>
      <p:pic>
        <p:nvPicPr>
          <p:cNvPr id="108" name="Unknown.jpg" descr="Unknow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54" y="4140716"/>
            <a:ext cx="1596257" cy="223475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Colon CME = Rectum TME…"/>
          <p:cNvSpPr txBox="1">
            <a:spLocks noGrp="1"/>
          </p:cNvSpPr>
          <p:nvPr>
            <p:ph type="body" sz="half" idx="4294967295"/>
          </p:nvPr>
        </p:nvSpPr>
        <p:spPr>
          <a:xfrm>
            <a:off x="172306" y="7837405"/>
            <a:ext cx="16995776" cy="61226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26181" indent="-526181" algn="just" defTabSz="1499616">
              <a:lnSpc>
                <a:spcPct val="140000"/>
              </a:lnSpc>
              <a:spcBef>
                <a:spcPts val="700"/>
              </a:spcBef>
              <a:buFontTx/>
              <a:buChar char="•"/>
              <a:defRPr sz="4100"/>
            </a:pPr>
            <a:r>
              <a:t>Colon CME = Rectum TME</a:t>
            </a:r>
          </a:p>
          <a:p>
            <a:pPr marL="526181" indent="-526181" algn="just" defTabSz="1499616">
              <a:lnSpc>
                <a:spcPct val="140000"/>
              </a:lnSpc>
              <a:spcBef>
                <a:spcPts val="700"/>
              </a:spcBef>
              <a:buFontTx/>
              <a:buChar char="•"/>
              <a:defRPr sz="4100"/>
            </a:pPr>
            <a:r>
              <a:t>Mesocolic fascia – mesorectal fascia</a:t>
            </a:r>
          </a:p>
          <a:p>
            <a:pPr marL="526181" indent="-526181" algn="just" defTabSz="1499616">
              <a:lnSpc>
                <a:spcPct val="140000"/>
              </a:lnSpc>
              <a:spcBef>
                <a:spcPts val="700"/>
              </a:spcBef>
              <a:buFontTx/>
              <a:buChar char="•"/>
              <a:defRPr sz="4100"/>
            </a:pPr>
            <a:r>
              <a:t>Surgery along embryological planes</a:t>
            </a:r>
          </a:p>
          <a:p>
            <a:pPr marL="505133" indent="-505133" algn="just" defTabSz="1499616">
              <a:lnSpc>
                <a:spcPct val="140000"/>
              </a:lnSpc>
              <a:spcBef>
                <a:spcPts val="700"/>
              </a:spcBef>
              <a:buFontTx/>
              <a:buChar char="•"/>
              <a:defRPr sz="4100"/>
            </a:pPr>
            <a:r>
              <a:rPr sz="3936"/>
              <a:t>Central vascular ligation (apical LN)</a:t>
            </a:r>
          </a:p>
          <a:p>
            <a:pPr marL="505133" indent="-505133" algn="just" defTabSz="1499616">
              <a:lnSpc>
                <a:spcPct val="140000"/>
              </a:lnSpc>
              <a:spcBef>
                <a:spcPts val="700"/>
              </a:spcBef>
              <a:buFontTx/>
              <a:buChar char="•"/>
              <a:defRPr sz="4100"/>
            </a:pPr>
            <a:r>
              <a:rPr sz="3936"/>
              <a:t>Wide excision of tumour bearing colon segment along the embryological planes within complete mesenteric envelope (mesenteric LN)</a:t>
            </a:r>
          </a:p>
        </p:txBody>
      </p:sp>
      <p:sp>
        <p:nvSpPr>
          <p:cNvPr id="110" name="BACKGROUND"/>
          <p:cNvSpPr txBox="1"/>
          <p:nvPr/>
        </p:nvSpPr>
        <p:spPr>
          <a:xfrm>
            <a:off x="2383848" y="2332070"/>
            <a:ext cx="5905402" cy="43781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b">
            <a:normAutofit/>
          </a:bodyPr>
          <a:lstStyle/>
          <a:p>
            <a:pPr marL="555498" indent="-555498" algn="ctr" defTabSz="987552">
              <a:defRPr sz="5940"/>
            </a:pPr>
            <a:br/>
            <a:br/>
            <a:r>
              <a:t>BACKGROUND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15" name="Screenshot 2026-05-08 alle 17.20.46.png" descr="Screenshot 2026-05-08 alle 17.2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6" y="1160606"/>
            <a:ext cx="20625936" cy="11824936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Rettangolo"/>
          <p:cNvSpPr/>
          <p:nvPr/>
        </p:nvSpPr>
        <p:spPr>
          <a:xfrm>
            <a:off x="21074019" y="870517"/>
            <a:ext cx="1685341" cy="587539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xfrm>
            <a:off x="343418" y="-235156"/>
            <a:ext cx="16459201" cy="2286001"/>
          </a:xfrm>
          <a:prstGeom prst="rect">
            <a:avLst/>
          </a:prstGeom>
        </p:spPr>
        <p:txBody>
          <a:bodyPr/>
          <a:lstStyle/>
          <a:p>
            <a:r>
              <a:t>CME vs D3 Lymphadenectomy</a:t>
            </a:r>
          </a:p>
        </p:txBody>
      </p:sp>
      <p:sp>
        <p:nvSpPr>
          <p:cNvPr id="119" name="TextBox 2"/>
          <p:cNvSpPr txBox="1"/>
          <p:nvPr/>
        </p:nvSpPr>
        <p:spPr>
          <a:xfrm>
            <a:off x="3876040" y="1854200"/>
            <a:ext cx="16276320" cy="1937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defRPr sz="4000"/>
            </a:pPr>
            <a:r>
              <a:t>- D3: Common in Japanese surgery</a:t>
            </a:r>
          </a:p>
          <a:p>
            <a:pPr defTabSz="914400">
              <a:defRPr sz="4000"/>
            </a:pPr>
            <a:r>
              <a:t>- CME: Emphasizes fascial plane dissection</a:t>
            </a:r>
          </a:p>
          <a:p>
            <a:pPr defTabSz="914400">
              <a:defRPr sz="4000"/>
            </a:pPr>
            <a:r>
              <a:t>- Both aim at central lymph node removal</a:t>
            </a:r>
          </a:p>
        </p:txBody>
      </p:sp>
      <p:pic>
        <p:nvPicPr>
          <p:cNvPr id="120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09" y="4762030"/>
            <a:ext cx="15535382" cy="866234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JSCCR GUIDELINES FOR COLORECTAL CANCER RESECTION"/>
          <p:cNvSpPr txBox="1"/>
          <p:nvPr/>
        </p:nvSpPr>
        <p:spPr>
          <a:xfrm>
            <a:off x="3864448" y="3731259"/>
            <a:ext cx="15714535" cy="85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600" b="1"/>
            </a:lvl1pPr>
          </a:lstStyle>
          <a:p>
            <a:r>
              <a:t>JSCCR GUIDELINES FOR COLORECTAL CANCER RESECTION</a:t>
            </a:r>
          </a:p>
        </p:txBody>
      </p:sp>
      <p:sp>
        <p:nvSpPr>
          <p:cNvPr id="122" name="since the 80’s"/>
          <p:cNvSpPr txBox="1"/>
          <p:nvPr/>
        </p:nvSpPr>
        <p:spPr>
          <a:xfrm>
            <a:off x="16277483" y="12621259"/>
            <a:ext cx="4798240" cy="1008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5600" b="1"/>
            </a:lvl1pPr>
          </a:lstStyle>
          <a:p>
            <a:r>
              <a:t>since the 80’s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25" name="(I) cranially—5 mm proximal to the horizontal line through the Henle trunk and middle colic artery origins…"/>
          <p:cNvSpPr txBox="1"/>
          <p:nvPr/>
        </p:nvSpPr>
        <p:spPr>
          <a:xfrm>
            <a:off x="2207549" y="2677159"/>
            <a:ext cx="14335171" cy="272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2600">
                <a:latin typeface="+mj-lt"/>
                <a:ea typeface="+mj-ea"/>
                <a:cs typeface="+mj-cs"/>
                <a:sym typeface="Times Roman"/>
              </a:defRPr>
            </a:pPr>
            <a:r>
              <a:t>(I) cranially—5 mm proximal to the horizontal line through the Henle trunk and middle colic artery origins</a:t>
            </a:r>
          </a:p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2600">
                <a:latin typeface="+mj-lt"/>
                <a:ea typeface="+mj-ea"/>
                <a:cs typeface="+mj-cs"/>
                <a:sym typeface="Times Roman"/>
              </a:defRPr>
            </a:pPr>
            <a:r>
              <a:t>(II) caudally—5 mm distal to the horizontal line through the origin of the ileocolic artery</a:t>
            </a:r>
          </a:p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2600">
                <a:latin typeface="+mj-lt"/>
                <a:ea typeface="+mj-ea"/>
                <a:cs typeface="+mj-cs"/>
                <a:sym typeface="Times Roman"/>
              </a:defRPr>
            </a:pPr>
            <a:r>
              <a:t>(III) medially—the left edge of the SMA</a:t>
            </a:r>
          </a:p>
          <a:p>
            <a: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2600">
                <a:latin typeface="+mj-lt"/>
                <a:ea typeface="+mj-ea"/>
                <a:cs typeface="+mj-cs"/>
                <a:sym typeface="Times Roman"/>
              </a:defRPr>
            </a:pPr>
            <a:r>
              <a:t>(IV) laterally—10 mm from the right edge of the SMV </a:t>
            </a:r>
          </a:p>
        </p:txBody>
      </p:sp>
      <p:sp>
        <p:nvSpPr>
          <p:cNvPr id="126" name="D3 lymphadenectomy anatomical borders"/>
          <p:cNvSpPr txBox="1"/>
          <p:nvPr/>
        </p:nvSpPr>
        <p:spPr>
          <a:xfrm>
            <a:off x="995362" y="1242060"/>
            <a:ext cx="10175672" cy="85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2400"/>
              </a:spcBef>
              <a:tabLst>
                <a:tab pos="279400" algn="l"/>
                <a:tab pos="914400" algn="l"/>
              </a:tabLst>
              <a:defRPr sz="4400" b="1"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r>
              <a:t>D3 lymphadenectomy anatomical borders</a:t>
            </a:r>
          </a:p>
        </p:txBody>
      </p:sp>
      <p:pic>
        <p:nvPicPr>
          <p:cNvPr id="127" name="5314-PB7-6095-R1.png" descr="5314-PB7-6095-R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37" y="5659627"/>
            <a:ext cx="13761827" cy="774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5314-PB5-7170-R1.png" descr="5314-PB5-7170-R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9711" y="9203346"/>
            <a:ext cx="6434654" cy="361949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ANATOMICAL NOTES"/>
          <p:cNvSpPr txBox="1"/>
          <p:nvPr/>
        </p:nvSpPr>
        <p:spPr>
          <a:xfrm>
            <a:off x="14954834" y="527947"/>
            <a:ext cx="7328218" cy="1122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just">
              <a:spcBef>
                <a:spcPts val="1500"/>
              </a:spcBef>
              <a:defRPr sz="6400"/>
            </a:lvl1pPr>
          </a:lstStyle>
          <a:p>
            <a:r>
              <a:t>ANATOMICAL NOTES</a:t>
            </a:r>
          </a:p>
        </p:txBody>
      </p:sp>
      <p:pic>
        <p:nvPicPr>
          <p:cNvPr id="130" name="Screenshot 2026-05-08 alle 17.24.14.png" descr="Screenshot 2026-05-08 alle 17.24.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461" y="2117985"/>
            <a:ext cx="9740165" cy="7182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DEFINITION OF D3…"/>
          <p:cNvSpPr txBox="1">
            <a:spLocks noGrp="1"/>
          </p:cNvSpPr>
          <p:nvPr>
            <p:ph type="body" sz="half" idx="4294967295"/>
          </p:nvPr>
        </p:nvSpPr>
        <p:spPr>
          <a:xfrm>
            <a:off x="440472" y="511381"/>
            <a:ext cx="16456919" cy="59700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SzTx/>
              <a:buFontTx/>
              <a:buNone/>
            </a:pPr>
            <a:r>
              <a:t>DEFINITION OF D3</a:t>
            </a:r>
          </a:p>
          <a:p>
            <a:pPr algn="just">
              <a:buSzTx/>
              <a:buNone/>
            </a:pPr>
            <a:endParaRPr/>
          </a:p>
          <a:p>
            <a:pPr marL="0" lvl="1" indent="400050" algn="just">
              <a:spcBef>
                <a:spcPts val="1100"/>
              </a:spcBef>
              <a:buSzTx/>
              <a:buNone/>
              <a:defRPr sz="5600"/>
            </a:pPr>
            <a:r>
              <a:rPr sz="4800"/>
              <a:t>• Along the feeding vessel(s) </a:t>
            </a:r>
          </a:p>
          <a:p>
            <a:pPr marL="0" lvl="1" indent="400050" algn="just">
              <a:spcBef>
                <a:spcPts val="1100"/>
              </a:spcBef>
              <a:buSzTx/>
              <a:buNone/>
              <a:defRPr sz="5600"/>
            </a:pPr>
            <a:r>
              <a:rPr sz="4800"/>
              <a:t>• Pericolic, marginal artery D1 </a:t>
            </a:r>
          </a:p>
          <a:p>
            <a:pPr marL="0" lvl="1" indent="400050" algn="just">
              <a:spcBef>
                <a:spcPts val="1100"/>
              </a:spcBef>
              <a:buSzTx/>
              <a:buNone/>
              <a:defRPr sz="5600"/>
            </a:pPr>
            <a:r>
              <a:rPr sz="4800"/>
              <a:t>• Mesenteric,intermediate nodes D2 </a:t>
            </a:r>
          </a:p>
          <a:p>
            <a:pPr marL="0" lvl="1" indent="400050" algn="just">
              <a:spcBef>
                <a:spcPts val="1100"/>
              </a:spcBef>
              <a:buSzTx/>
              <a:buNone/>
              <a:defRPr sz="5600"/>
            </a:pPr>
            <a:r>
              <a:rPr sz="4800"/>
              <a:t>• Central, main nodes D3</a:t>
            </a:r>
          </a:p>
        </p:txBody>
      </p:sp>
      <p:pic>
        <p:nvPicPr>
          <p:cNvPr id="13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98" y="6374694"/>
            <a:ext cx="10945585" cy="6971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tructure of right colon lymphnose.png" descr="structure of right colon lymphno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677" y="2516412"/>
            <a:ext cx="13058288" cy="7373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137" name="471672921_122184887012151412_7247835115411631277_n.jpg" descr="471672921_122184887012151412_724783511541163127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098" y="536403"/>
            <a:ext cx="19324557" cy="12643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40" name="3d modelling.png" descr="3d modell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82" y="-252472"/>
            <a:ext cx="11253143" cy="581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3d picture.png" descr="3d 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74" y="5975203"/>
            <a:ext cx="18288001" cy="7203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Times Roman"/>
        <a:ea typeface="Times Roman"/>
        <a:cs typeface="Times Roman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508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Times Roman"/>
        <a:ea typeface="Times Roman"/>
        <a:cs typeface="Times Roman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508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Personalizzato</PresentationFormat>
  <Paragraphs>112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Helvetica Neue</vt:lpstr>
      <vt:lpstr>Default</vt:lpstr>
      <vt:lpstr>Paolo Delrio  Chirurgia Oncologica Colorettale  I.N.T. – «Fondazione G. Pascale» - IRCCS - Napoli </vt:lpstr>
      <vt:lpstr>  what do we surgeons talk about….  </vt:lpstr>
      <vt:lpstr>when it all started….</vt:lpstr>
      <vt:lpstr>Presentazione standard di PowerPoint</vt:lpstr>
      <vt:lpstr>CME vs D3 Lymphadenectomy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Training and Standardization</vt:lpstr>
      <vt:lpstr>Presentazione standard di PowerPoint</vt:lpstr>
      <vt:lpstr>Presentazione standard di PowerPoint</vt:lpstr>
      <vt:lpstr>More Complications?</vt:lpstr>
      <vt:lpstr>More Complications?</vt:lpstr>
      <vt:lpstr>Presentazione standard di PowerPoint</vt:lpstr>
      <vt:lpstr>Does it fit for all?</vt:lpstr>
      <vt:lpstr>Does it fit for all?</vt:lpstr>
      <vt:lpstr>Presentazione standard di PowerPoint</vt:lpstr>
      <vt:lpstr>Does it fit for all?</vt:lpstr>
      <vt:lpstr>Presentazione standard di PowerPoint</vt:lpstr>
      <vt:lpstr>Presentazione standard di PowerPoint</vt:lpstr>
      <vt:lpstr>    conclusions: I am not convinced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Image 2000</cp:lastModifiedBy>
  <cp:revision>1</cp:revision>
  <dcterms:modified xsi:type="dcterms:W3CDTF">2026-05-11T12:03:56Z</dcterms:modified>
</cp:coreProperties>
</file>